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8" r:id="rId2"/>
    <p:sldId id="279" r:id="rId3"/>
    <p:sldId id="276" r:id="rId4"/>
    <p:sldId id="285" r:id="rId5"/>
    <p:sldId id="284" r:id="rId6"/>
    <p:sldId id="282" r:id="rId7"/>
    <p:sldId id="296" r:id="rId8"/>
    <p:sldId id="289" r:id="rId9"/>
    <p:sldId id="291" r:id="rId10"/>
    <p:sldId id="292" r:id="rId11"/>
    <p:sldId id="294" r:id="rId12"/>
    <p:sldId id="29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00"/>
    <a:srgbClr val="008000"/>
    <a:srgbClr val="0000FF"/>
    <a:srgbClr val="E62A72"/>
    <a:srgbClr val="EC7E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7A336-9565-4D0A-A912-F8A70F033800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3AA2B-76A4-4F92-9652-8E93C605B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94B00B-D036-46FE-9118-95556FFDB9B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6D0B3-F0EC-4829-B5BB-0F578598213E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0FC3E53-3705-4C0C-939F-E55651356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0B84E7-6BD9-4A88-A7E1-1FE2879F237E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96A2A-F4DF-4640-A0D9-24FC1EEA13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EDD45-4E66-4131-BC47-D766FFC4B939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B75F0-816D-4F2B-9B00-A5A5703DDE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BA36E-E49A-4437-8AAC-0ED540B9B100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16E69DB-8B7A-40EF-A81D-2E41392918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6CFD27-A5C5-4992-A18B-49A623EDF98E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7B4EC-390C-4751-9274-FEE7EAA2C0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7297F-E97C-44FF-B9BA-1DBDC8894034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1708-1E1A-441B-B93C-18D1EA42B8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4DDA5E-369B-409C-AAA4-3CCA6709466C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1B74E4F-6B6E-42BD-AD0B-84A6B98F1B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B40D0-B217-4FB6-BFB2-E4E72E643D0B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7ADA8-D10E-4FC8-B515-FC2BF53C7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EFB1B-CF04-4371-8287-58AF6EBAACE2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80F2C-5844-44BB-B371-862870B85707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70037-7D6B-44A5-9F22-C51596E94B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D20A4E-AA5F-48A5-8914-D2C5E1484ED5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A54D-35DE-4556-9B1E-C8A3D1C9B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EC762EF-A371-449F-945B-FB9565B61875}" type="datetimeFigureOut">
              <a:rPr lang="ru-RU" smtClean="0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743310-FD6E-4227-89DC-1B641EC1FE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7775" y="2492375"/>
            <a:ext cx="6500813" cy="14700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«Первый раз в первый класс»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4857750"/>
            <a:ext cx="4643438" cy="781050"/>
          </a:xfrm>
        </p:spPr>
        <p:txBody>
          <a:bodyPr/>
          <a:lstStyle/>
          <a:p>
            <a:pPr algn="r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619250" y="836613"/>
            <a:ext cx="61214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22225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11225" y="263525"/>
            <a:ext cx="73834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Простые советы психолога: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0700" y="1412875"/>
            <a:ext cx="7489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Старайтесь выслушать рассказы ребенка до конца. Поделиться своими переживаниями – естественная потребность детей.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7525" y="2592388"/>
            <a:ext cx="7650163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С поступлением в школу в жизни вашего ребенка появился человек более авторитетный, чем вы. Это учитель. Уважайте мнение первоклассника о своем педагоге.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Не критикуйте учителя  в присутствии ребенка.</a:t>
            </a:r>
            <a:endParaRPr lang="ru-RU" sz="2400" dirty="0">
              <a:solidFill>
                <a:srgbClr val="660033"/>
              </a:solidFill>
              <a:latin typeface="Garamond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660033"/>
              </a:solidFill>
              <a:latin typeface="Garamond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0700" y="4581525"/>
            <a:ext cx="6859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Помогите ребенку установить отношения со сверстниками и чувствовать себя уверенно</a:t>
            </a:r>
            <a:r>
              <a:rPr lang="ru-RU" sz="2400">
                <a:solidFill>
                  <a:srgbClr val="660033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1813" y="5589588"/>
            <a:ext cx="7867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Помогите ребенку привыкнуть к новому школьному режиму.</a:t>
            </a:r>
          </a:p>
        </p:txBody>
      </p:sp>
      <p:pic>
        <p:nvPicPr>
          <p:cNvPr id="9" name="Рисунок 8" descr="D:\Natalia\ЖОНКИНА ПИСАНИНА\картинки\школьное\cd81ca5c77d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1119188"/>
            <a:ext cx="18145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D:\Natalia\ЖОНКИНА ПИСАНИНА\картинки\дети\ba84ec8f249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2638" y="4114800"/>
            <a:ext cx="17557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4211638" y="260350"/>
            <a:ext cx="47164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aramond" pitchFamily="18" charset="0"/>
              </a:rPr>
              <a:t>Живите во имя своего ребенка, проявляйте к нему максимум внимания, переживайте за каждую неудачу малыша и радуйтесь даже самым маленьким его успехам. Будьте ему другом, тогда ребенок  доверит вам самое сокровенное.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468313" y="3652838"/>
            <a:ext cx="83518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aramond" pitchFamily="18" charset="0"/>
              </a:rPr>
              <a:t>Учитесь вместе с ребенком, объединяйтесь с ним против трудностей, станьте союзником, а не противником или сторонним наблюдателем школьной жизни первоклассника. </a:t>
            </a: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468313" y="5559425"/>
            <a:ext cx="667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aramond" pitchFamily="18" charset="0"/>
              </a:rPr>
              <a:t>Верьте в ребенка, верьте в учителя</a:t>
            </a:r>
            <a:r>
              <a:rPr lang="ru-RU"/>
              <a:t>.</a:t>
            </a:r>
          </a:p>
        </p:txBody>
      </p:sp>
      <p:pic>
        <p:nvPicPr>
          <p:cNvPr id="6" name="Рисунок 5" descr="D:\Natalia\ЖОНКИНА ПИСАНИНА\1a5818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725" y="4456113"/>
            <a:ext cx="2035175" cy="20050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38" y="2676525"/>
            <a:ext cx="7772400" cy="1054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4702175"/>
            <a:ext cx="87899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Прямоугольник 6"/>
          <p:cNvSpPr>
            <a:spLocks noChangeArrowheads="1"/>
          </p:cNvSpPr>
          <p:nvPr/>
        </p:nvSpPr>
        <p:spPr bwMode="auto">
          <a:xfrm>
            <a:off x="615950" y="4714884"/>
            <a:ext cx="7993063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800000"/>
                </a:solidFill>
                <a:latin typeface="Garamond" pitchFamily="18" charset="0"/>
              </a:rPr>
              <a:t>“Семья и школа – это берег и море. На берегу, ребёнок делает свои первые шаги, а потом перед ним открывается необозримое море знаний, и курс в этом море прокладывает школа…. Но это не значит, что он должен совсем оторваться от берега”….</a:t>
            </a:r>
          </a:p>
          <a:p>
            <a:pPr algn="r"/>
            <a:r>
              <a:rPr lang="ru-RU" sz="2800" b="1" i="1" dirty="0">
                <a:solidFill>
                  <a:srgbClr val="800000"/>
                </a:solidFill>
                <a:latin typeface="Garamond" pitchFamily="18" charset="0"/>
              </a:rPr>
              <a:t>                                                                                 </a:t>
            </a:r>
            <a:r>
              <a:rPr lang="ru-RU" sz="2800" b="1" i="1" dirty="0" smtClean="0">
                <a:solidFill>
                  <a:srgbClr val="800000"/>
                </a:solidFill>
                <a:latin typeface="Garamond" pitchFamily="18" charset="0"/>
              </a:rPr>
              <a:t>       </a:t>
            </a:r>
            <a:r>
              <a:rPr lang="ru-RU" sz="2400" b="1" i="1" dirty="0" smtClean="0">
                <a:solidFill>
                  <a:srgbClr val="800000"/>
                </a:solidFill>
                <a:latin typeface="Garamond" pitchFamily="18" charset="0"/>
              </a:rPr>
              <a:t>Л</a:t>
            </a:r>
            <a:r>
              <a:rPr lang="ru-RU" sz="2400" b="1" i="1" dirty="0">
                <a:solidFill>
                  <a:srgbClr val="800000"/>
                </a:solidFill>
                <a:latin typeface="Garamond" pitchFamily="18" charset="0"/>
              </a:rPr>
              <a:t>. Кассиль</a:t>
            </a:r>
            <a:endParaRPr lang="ru-RU" sz="2400" b="1" dirty="0">
              <a:latin typeface="Garamond" pitchFamily="18" charset="0"/>
            </a:endParaRPr>
          </a:p>
        </p:txBody>
      </p:sp>
      <p:pic>
        <p:nvPicPr>
          <p:cNvPr id="15364" name="Рисунок 7" descr="D:\Natalia\ЖОНКИНА ПИСАНИНА\картинки\1416064_lar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9522">
            <a:off x="1265238" y="-50800"/>
            <a:ext cx="17287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42875"/>
            <a:ext cx="8429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Все начинается со школьного звонка…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00113" y="1844675"/>
            <a:ext cx="3971925" cy="5578475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5162550" y="1514475"/>
            <a:ext cx="3392488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49275" y="14287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Переломный момент в жизни ребенка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9850" y="1974850"/>
            <a:ext cx="7416800" cy="1089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  <a:buFontTx/>
              <a:buBlip>
                <a:blip r:embed="rId4"/>
              </a:buBlip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напряженный умственный труд, активизации внимания;</a:t>
            </a:r>
          </a:p>
          <a:p>
            <a:pPr>
              <a:lnSpc>
                <a:spcPct val="90000"/>
              </a:lnSpc>
              <a:buClr>
                <a:srgbClr val="800000"/>
              </a:buClr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8263" y="2692400"/>
            <a:ext cx="5688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меняется весь уклад его жизни. На смену беззаботным играм приходят ежедневные учебные занятия.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90663" y="5046663"/>
            <a:ext cx="6300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меняется его место в системе общественных отношений;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90663" y="5878513"/>
            <a:ext cx="6459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возрастает психоэмоциональная нагрузка; </a:t>
            </a:r>
          </a:p>
        </p:txBody>
      </p:sp>
      <p:pic>
        <p:nvPicPr>
          <p:cNvPr id="19458" name="Picture 2" descr="D:\Natalia\ЖОНКИНА ПИСАНИНА\картинки\школьное\Рисунок1ф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060575"/>
            <a:ext cx="1457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:\Natalia\ЖОНКИНА ПИСАНИНА\картинки\дети\69490760_0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413" y="4452938"/>
            <a:ext cx="109537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" descr="D:\Natalia\ЖОНКИНА ПИСАНИНА\картинки\школьное\755ad610193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1563" y="5222875"/>
            <a:ext cx="161131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D:\Natalia\ЖОНКИНА ПИСАНИНА\ucheniki_w450_h46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4188" y="2430463"/>
            <a:ext cx="230981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95413" y="4071938"/>
            <a:ext cx="56372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соблюдение  требований школьной дисциплины;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3" descr="учебники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2100" y="5765800"/>
            <a:ext cx="1143000" cy="104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75" y="533400"/>
            <a:ext cx="77692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В первые недели и месяцы обучения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4175" y="1571625"/>
            <a:ext cx="8686800" cy="5543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могут появиться жалобы детей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на усталость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головные боли </a:t>
            </a:r>
          </a:p>
          <a:p>
            <a:pPr marL="0" indent="0">
              <a:lnSpc>
                <a:spcPct val="80000"/>
              </a:lnSpc>
              <a:buClr>
                <a:srgbClr val="800000"/>
              </a:buClr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возникнуть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раздражительность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плаксивость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нарушение сна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снижение аппетита детей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снижение массы тела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Случаются и трудности психологического характера: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 чувство страха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отрицательное отношение к учебе, учителю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неправильное представление о своих способностях и возможностях </a:t>
            </a:r>
            <a:endParaRPr lang="ru-RU" sz="2400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pic>
        <p:nvPicPr>
          <p:cNvPr id="6" name="Picture 4" descr="D:\Natalia\ЖОНКИНА ПИСАНИНА\plohoe_nastroenie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6063" y="1566863"/>
            <a:ext cx="2444750" cy="2011362"/>
          </a:xfrm>
          <a:prstGeom prst="rect">
            <a:avLst/>
          </a:prstGeom>
          <a:noFill/>
        </p:spPr>
      </p:pic>
      <p:pic>
        <p:nvPicPr>
          <p:cNvPr id="18439" name="Picture 2" descr="D:\Natalia\ЖОНКИНА ПИСАНИНА\0_705b0_8a755c7e_XL-285x3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1865313"/>
            <a:ext cx="14255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 descr="D:\Natalia\ЖОНКИНА ПИСАНИНА\smailik-298x3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284538"/>
            <a:ext cx="15732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2275" y="473075"/>
            <a:ext cx="56165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Понятие адаптации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1912938" y="1916113"/>
            <a:ext cx="531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непосредственно связано с понятием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788" y="5848350"/>
            <a:ext cx="80819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"готовность ребенка к школе" </a:t>
            </a:r>
          </a:p>
        </p:txBody>
      </p:sp>
      <p:pic>
        <p:nvPicPr>
          <p:cNvPr id="21506" name="Picture 2" descr="D:\Natalia\ЖОНКИНА ПИСАНИНА\88ac5ec28bf7723e9e354f2255292a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250" y="2371725"/>
            <a:ext cx="4541838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857232"/>
            <a:ext cx="7786742" cy="27392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«Быть готовым к школе – не значит уметь читать, писать и считать.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Быть готовым к школе – 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значит быть готовым всему этому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научиться».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Венгер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Л. А.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123" name="Picture 7" descr="D:\My Documents\рисунки и фотграфии\school218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357562"/>
            <a:ext cx="3071812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5850" y="473075"/>
            <a:ext cx="43989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ЗАПОМНИТЕ !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6238" y="1571625"/>
            <a:ext cx="83915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Первые десять дней школьной жизни </a:t>
            </a:r>
            <a:br>
              <a:rPr lang="ru-RU" sz="4400" b="1">
                <a:solidFill>
                  <a:srgbClr val="800000"/>
                </a:solidFill>
                <a:latin typeface="Garamond" pitchFamily="18" charset="0"/>
              </a:rPr>
            </a:br>
            <a:r>
              <a:rPr lang="ru-RU" sz="4400" b="1" i="1">
                <a:solidFill>
                  <a:srgbClr val="C00000"/>
                </a:solidFill>
                <a:latin typeface="Garamond" pitchFamily="18" charset="0"/>
              </a:rPr>
              <a:t>ребенка наказывать нельзя!</a:t>
            </a:r>
            <a:endParaRPr lang="ru-RU" sz="44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5" name="Picture 9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0900" y="3638550"/>
            <a:ext cx="4640263" cy="3122613"/>
          </a:xfrm>
          <a:prstGeom prst="rect">
            <a:avLst/>
          </a:prstGeom>
          <a:noFill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2725" y="1909763"/>
            <a:ext cx="83915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Старайтесь своего</a:t>
            </a:r>
          </a:p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ребенка больше</a:t>
            </a:r>
            <a:r>
              <a:rPr lang="ru-RU" sz="4400" b="1">
                <a:latin typeface="Garamond" pitchFamily="18" charset="0"/>
              </a:rPr>
              <a:t> </a:t>
            </a:r>
            <a:r>
              <a:rPr lang="ru-RU" sz="4400" b="1" i="1">
                <a:solidFill>
                  <a:srgbClr val="C00000"/>
                </a:solidFill>
                <a:latin typeface="Garamond" pitchFamily="18" charset="0"/>
              </a:rPr>
              <a:t>ХВАЛИТЬ!</a:t>
            </a:r>
            <a:endParaRPr lang="ru-RU" sz="44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3314" name="Picture 2" descr="D:\Natalia\ЖОНКИНА ПИСАНИНА\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7013" y="3352800"/>
            <a:ext cx="2792412" cy="3511550"/>
          </a:xfrm>
          <a:prstGeom prst="rect">
            <a:avLst/>
          </a:prstGeom>
          <a:noFill/>
        </p:spPr>
      </p:pic>
      <p:pic>
        <p:nvPicPr>
          <p:cNvPr id="8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57150"/>
            <a:ext cx="8429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71550" y="473075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Не скупитесь на похвалу, научитесь выделять в море ошибок островок успеха;</a:t>
            </a:r>
          </a:p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Хвалить – исполнителя, критиковать – исполнение.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288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33688" y="263525"/>
            <a:ext cx="3538537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ПОМНИТЕ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1557338"/>
            <a:ext cx="8281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Garamond" pitchFamily="18" charset="0"/>
              </a:rPr>
              <a:t>Никогда не сравнивайте своего ребенка с другим!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" y="2997200"/>
            <a:ext cx="84248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ни в коем случае не сравнивайте его посредственные результаты с эталоном, то есть с требованиями школьной программы, достижениями других, более успешных, учеников.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" y="4797425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сравнивать ребенка можно только с ним самим и хвалить только за одно: улучшение его собственных результатов.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1051</TotalTime>
  <Words>424</Words>
  <Application>Microsoft Office PowerPoint</Application>
  <PresentationFormat>Экран (4:3)</PresentationFormat>
  <Paragraphs>51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«Первый раз в первый класс»</vt:lpstr>
      <vt:lpstr>Слайд 2</vt:lpstr>
      <vt:lpstr>Все начинается со школьного звонка…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Галина Фёдоровна</cp:lastModifiedBy>
  <cp:revision>116</cp:revision>
  <dcterms:modified xsi:type="dcterms:W3CDTF">2018-09-04T09:48:13Z</dcterms:modified>
</cp:coreProperties>
</file>