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753AE8-5E9B-4251-A881-705973DF3D2D}" type="doc">
      <dgm:prSet loTypeId="urn:microsoft.com/office/officeart/2005/8/layout/equation2" loCatId="process" qsTypeId="urn:microsoft.com/office/officeart/2005/8/quickstyle/simple1" qsCatId="simple" csTypeId="urn:microsoft.com/office/officeart/2005/8/colors/accent2_5" csCatId="accent2" phldr="1"/>
      <dgm:spPr/>
    </dgm:pt>
    <dgm:pt modelId="{B44EC061-66D7-4CBF-AF61-3616D3EA166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проблема</a:t>
          </a:r>
          <a:endParaRPr lang="ru-RU" b="1" dirty="0">
            <a:solidFill>
              <a:schemeClr val="tx1"/>
            </a:solidFill>
          </a:endParaRPr>
        </a:p>
      </dgm:t>
    </dgm:pt>
    <dgm:pt modelId="{28583961-F152-483E-8BF8-F4BF47E4C091}" type="parTrans" cxnId="{FD7CA624-BD4E-46EF-9E2F-4A6647A44928}">
      <dgm:prSet/>
      <dgm:spPr/>
      <dgm:t>
        <a:bodyPr/>
        <a:lstStyle/>
        <a:p>
          <a:endParaRPr lang="ru-RU"/>
        </a:p>
      </dgm:t>
    </dgm:pt>
    <dgm:pt modelId="{327E46F7-4582-43B9-92B5-D257A3281A42}" type="sibTrans" cxnId="{FD7CA624-BD4E-46EF-9E2F-4A6647A44928}">
      <dgm:prSet/>
      <dgm:spPr/>
      <dgm:t>
        <a:bodyPr/>
        <a:lstStyle/>
        <a:p>
          <a:endParaRPr lang="ru-RU"/>
        </a:p>
      </dgm:t>
    </dgm:pt>
    <dgm:pt modelId="{F16C57AF-9C77-4A68-8FF0-2999FEB1C0D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диалог</a:t>
          </a:r>
          <a:endParaRPr lang="ru-RU" b="1" dirty="0">
            <a:solidFill>
              <a:schemeClr val="tx1"/>
            </a:solidFill>
          </a:endParaRPr>
        </a:p>
      </dgm:t>
    </dgm:pt>
    <dgm:pt modelId="{4CB32DC9-0C88-47C9-8C65-69A73C2DBB84}" type="parTrans" cxnId="{98243CCA-DF2B-4D3B-8E11-7D995FEE0AAB}">
      <dgm:prSet/>
      <dgm:spPr/>
      <dgm:t>
        <a:bodyPr/>
        <a:lstStyle/>
        <a:p>
          <a:endParaRPr lang="ru-RU"/>
        </a:p>
      </dgm:t>
    </dgm:pt>
    <dgm:pt modelId="{6F895FE0-DC1E-45A7-9C4A-B0AC711B238D}" type="sibTrans" cxnId="{98243CCA-DF2B-4D3B-8E11-7D995FEE0AAB}">
      <dgm:prSet/>
      <dgm:spPr/>
      <dgm:t>
        <a:bodyPr/>
        <a:lstStyle/>
        <a:p>
          <a:endParaRPr lang="ru-RU"/>
        </a:p>
      </dgm:t>
    </dgm:pt>
    <dgm:pt modelId="{1A2A9391-2465-48AB-85B0-648FFC075BD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решение</a:t>
          </a:r>
          <a:endParaRPr lang="ru-RU" dirty="0">
            <a:solidFill>
              <a:schemeClr val="tx1"/>
            </a:solidFill>
          </a:endParaRPr>
        </a:p>
      </dgm:t>
    </dgm:pt>
    <dgm:pt modelId="{E94A3045-66D9-4381-8DFC-D9F8D49A33F4}" type="parTrans" cxnId="{38BAD33C-FFED-4E75-BE58-3FCC2B7A0143}">
      <dgm:prSet/>
      <dgm:spPr/>
      <dgm:t>
        <a:bodyPr/>
        <a:lstStyle/>
        <a:p>
          <a:endParaRPr lang="ru-RU"/>
        </a:p>
      </dgm:t>
    </dgm:pt>
    <dgm:pt modelId="{A657794D-F3DE-4D90-9965-9516F2C89D98}" type="sibTrans" cxnId="{38BAD33C-FFED-4E75-BE58-3FCC2B7A0143}">
      <dgm:prSet/>
      <dgm:spPr/>
      <dgm:t>
        <a:bodyPr/>
        <a:lstStyle/>
        <a:p>
          <a:endParaRPr lang="ru-RU"/>
        </a:p>
      </dgm:t>
    </dgm:pt>
    <dgm:pt modelId="{29D0DE08-835A-45BD-AEA2-5133E2E471AB}" type="pres">
      <dgm:prSet presAssocID="{21753AE8-5E9B-4251-A881-705973DF3D2D}" presName="Name0" presStyleCnt="0">
        <dgm:presLayoutVars>
          <dgm:dir/>
          <dgm:resizeHandles val="exact"/>
        </dgm:presLayoutVars>
      </dgm:prSet>
      <dgm:spPr/>
    </dgm:pt>
    <dgm:pt modelId="{0D650BE5-77C5-48E7-8124-6C13C1D96E40}" type="pres">
      <dgm:prSet presAssocID="{21753AE8-5E9B-4251-A881-705973DF3D2D}" presName="vNodes" presStyleCnt="0"/>
      <dgm:spPr/>
    </dgm:pt>
    <dgm:pt modelId="{C03EA250-94EE-44D4-A8F1-AC34E06CCCA8}" type="pres">
      <dgm:prSet presAssocID="{B44EC061-66D7-4CBF-AF61-3616D3EA166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434E9A-F446-4664-AEA9-677D26661D39}" type="pres">
      <dgm:prSet presAssocID="{327E46F7-4582-43B9-92B5-D257A3281A42}" presName="spacerT" presStyleCnt="0"/>
      <dgm:spPr/>
    </dgm:pt>
    <dgm:pt modelId="{7EA4BC9D-7C8A-4E2B-B40D-A8535610CDB0}" type="pres">
      <dgm:prSet presAssocID="{327E46F7-4582-43B9-92B5-D257A3281A42}" presName="sibTrans" presStyleLbl="sibTrans2D1" presStyleIdx="0" presStyleCnt="2"/>
      <dgm:spPr/>
      <dgm:t>
        <a:bodyPr/>
        <a:lstStyle/>
        <a:p>
          <a:endParaRPr lang="ru-RU"/>
        </a:p>
      </dgm:t>
    </dgm:pt>
    <dgm:pt modelId="{95AA7E1F-CA9E-4B2E-A203-84B10354262D}" type="pres">
      <dgm:prSet presAssocID="{327E46F7-4582-43B9-92B5-D257A3281A42}" presName="spacerB" presStyleCnt="0"/>
      <dgm:spPr/>
    </dgm:pt>
    <dgm:pt modelId="{117A4247-C5E7-4368-BC89-AA9ECC5E5EFA}" type="pres">
      <dgm:prSet presAssocID="{F16C57AF-9C77-4A68-8FF0-2999FEB1C0D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7F67B-9BED-4686-B2B8-C5FCBD4494C3}" type="pres">
      <dgm:prSet presAssocID="{21753AE8-5E9B-4251-A881-705973DF3D2D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35CE8D1E-4761-4522-964F-07DE0F8538E3}" type="pres">
      <dgm:prSet presAssocID="{21753AE8-5E9B-4251-A881-705973DF3D2D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2155B961-34F5-404C-AD39-31751BAA36DA}" type="pres">
      <dgm:prSet presAssocID="{21753AE8-5E9B-4251-A881-705973DF3D2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68C763-9163-490D-BF36-BA98D2494D9C}" type="presOf" srcId="{1A2A9391-2465-48AB-85B0-648FFC075BDE}" destId="{2155B961-34F5-404C-AD39-31751BAA36DA}" srcOrd="0" destOrd="0" presId="urn:microsoft.com/office/officeart/2005/8/layout/equation2"/>
    <dgm:cxn modelId="{98243CCA-DF2B-4D3B-8E11-7D995FEE0AAB}" srcId="{21753AE8-5E9B-4251-A881-705973DF3D2D}" destId="{F16C57AF-9C77-4A68-8FF0-2999FEB1C0D9}" srcOrd="1" destOrd="0" parTransId="{4CB32DC9-0C88-47C9-8C65-69A73C2DBB84}" sibTransId="{6F895FE0-DC1E-45A7-9C4A-B0AC711B238D}"/>
    <dgm:cxn modelId="{58575510-BD7E-43EB-8BCB-93250674E0DE}" type="presOf" srcId="{B44EC061-66D7-4CBF-AF61-3616D3EA166B}" destId="{C03EA250-94EE-44D4-A8F1-AC34E06CCCA8}" srcOrd="0" destOrd="0" presId="urn:microsoft.com/office/officeart/2005/8/layout/equation2"/>
    <dgm:cxn modelId="{2568A7D6-C7B5-439B-8F32-9007FAC85A0D}" type="presOf" srcId="{21753AE8-5E9B-4251-A881-705973DF3D2D}" destId="{29D0DE08-835A-45BD-AEA2-5133E2E471AB}" srcOrd="0" destOrd="0" presId="urn:microsoft.com/office/officeart/2005/8/layout/equation2"/>
    <dgm:cxn modelId="{FB10F28C-E19D-4398-BADB-A8B90853EC4C}" type="presOf" srcId="{6F895FE0-DC1E-45A7-9C4A-B0AC711B238D}" destId="{BA47F67B-9BED-4686-B2B8-C5FCBD4494C3}" srcOrd="0" destOrd="0" presId="urn:microsoft.com/office/officeart/2005/8/layout/equation2"/>
    <dgm:cxn modelId="{38BAD33C-FFED-4E75-BE58-3FCC2B7A0143}" srcId="{21753AE8-5E9B-4251-A881-705973DF3D2D}" destId="{1A2A9391-2465-48AB-85B0-648FFC075BDE}" srcOrd="2" destOrd="0" parTransId="{E94A3045-66D9-4381-8DFC-D9F8D49A33F4}" sibTransId="{A657794D-F3DE-4D90-9965-9516F2C89D98}"/>
    <dgm:cxn modelId="{F4E51657-9B0B-4194-8190-C269E6B37B83}" type="presOf" srcId="{F16C57AF-9C77-4A68-8FF0-2999FEB1C0D9}" destId="{117A4247-C5E7-4368-BC89-AA9ECC5E5EFA}" srcOrd="0" destOrd="0" presId="urn:microsoft.com/office/officeart/2005/8/layout/equation2"/>
    <dgm:cxn modelId="{FD7CA624-BD4E-46EF-9E2F-4A6647A44928}" srcId="{21753AE8-5E9B-4251-A881-705973DF3D2D}" destId="{B44EC061-66D7-4CBF-AF61-3616D3EA166B}" srcOrd="0" destOrd="0" parTransId="{28583961-F152-483E-8BF8-F4BF47E4C091}" sibTransId="{327E46F7-4582-43B9-92B5-D257A3281A42}"/>
    <dgm:cxn modelId="{0951A8F4-6433-4553-BEBE-C28E0DBA333A}" type="presOf" srcId="{327E46F7-4582-43B9-92B5-D257A3281A42}" destId="{7EA4BC9D-7C8A-4E2B-B40D-A8535610CDB0}" srcOrd="0" destOrd="0" presId="urn:microsoft.com/office/officeart/2005/8/layout/equation2"/>
    <dgm:cxn modelId="{AC45DB95-5118-4C88-A7BF-AA83B72D7F4A}" type="presOf" srcId="{6F895FE0-DC1E-45A7-9C4A-B0AC711B238D}" destId="{35CE8D1E-4761-4522-964F-07DE0F8538E3}" srcOrd="1" destOrd="0" presId="urn:microsoft.com/office/officeart/2005/8/layout/equation2"/>
    <dgm:cxn modelId="{4924BF11-9EF2-40DF-BF25-FAC97C026187}" type="presParOf" srcId="{29D0DE08-835A-45BD-AEA2-5133E2E471AB}" destId="{0D650BE5-77C5-48E7-8124-6C13C1D96E40}" srcOrd="0" destOrd="0" presId="urn:microsoft.com/office/officeart/2005/8/layout/equation2"/>
    <dgm:cxn modelId="{0B943223-7439-4434-8737-1829897F8211}" type="presParOf" srcId="{0D650BE5-77C5-48E7-8124-6C13C1D96E40}" destId="{C03EA250-94EE-44D4-A8F1-AC34E06CCCA8}" srcOrd="0" destOrd="0" presId="urn:microsoft.com/office/officeart/2005/8/layout/equation2"/>
    <dgm:cxn modelId="{36A4898E-95FD-4368-80AC-7DFAFD97237E}" type="presParOf" srcId="{0D650BE5-77C5-48E7-8124-6C13C1D96E40}" destId="{3D434E9A-F446-4664-AEA9-677D26661D39}" srcOrd="1" destOrd="0" presId="urn:microsoft.com/office/officeart/2005/8/layout/equation2"/>
    <dgm:cxn modelId="{060B2515-1566-4241-BB5B-C7B4BB1E8D61}" type="presParOf" srcId="{0D650BE5-77C5-48E7-8124-6C13C1D96E40}" destId="{7EA4BC9D-7C8A-4E2B-B40D-A8535610CDB0}" srcOrd="2" destOrd="0" presId="urn:microsoft.com/office/officeart/2005/8/layout/equation2"/>
    <dgm:cxn modelId="{9A38B645-E152-4105-A268-734C28565AA0}" type="presParOf" srcId="{0D650BE5-77C5-48E7-8124-6C13C1D96E40}" destId="{95AA7E1F-CA9E-4B2E-A203-84B10354262D}" srcOrd="3" destOrd="0" presId="urn:microsoft.com/office/officeart/2005/8/layout/equation2"/>
    <dgm:cxn modelId="{AAF5E990-1D0C-4B3C-A7CE-E7BCADC34F5C}" type="presParOf" srcId="{0D650BE5-77C5-48E7-8124-6C13C1D96E40}" destId="{117A4247-C5E7-4368-BC89-AA9ECC5E5EFA}" srcOrd="4" destOrd="0" presId="urn:microsoft.com/office/officeart/2005/8/layout/equation2"/>
    <dgm:cxn modelId="{48069FF6-80B9-4B4A-990D-FB6FFABD9792}" type="presParOf" srcId="{29D0DE08-835A-45BD-AEA2-5133E2E471AB}" destId="{BA47F67B-9BED-4686-B2B8-C5FCBD4494C3}" srcOrd="1" destOrd="0" presId="urn:microsoft.com/office/officeart/2005/8/layout/equation2"/>
    <dgm:cxn modelId="{6E1C93F4-6277-4DB7-9F3C-6F37B2DC335C}" type="presParOf" srcId="{BA47F67B-9BED-4686-B2B8-C5FCBD4494C3}" destId="{35CE8D1E-4761-4522-964F-07DE0F8538E3}" srcOrd="0" destOrd="0" presId="urn:microsoft.com/office/officeart/2005/8/layout/equation2"/>
    <dgm:cxn modelId="{DE85ABEC-3716-424B-978A-25F597DB604A}" type="presParOf" srcId="{29D0DE08-835A-45BD-AEA2-5133E2E471AB}" destId="{2155B961-34F5-404C-AD39-31751BAA36DA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3EA250-94EE-44D4-A8F1-AC34E06CCCA8}">
      <dsp:nvSpPr>
        <dsp:cNvPr id="0" name=""/>
        <dsp:cNvSpPr/>
      </dsp:nvSpPr>
      <dsp:spPr>
        <a:xfrm>
          <a:off x="660089" y="2754"/>
          <a:ext cx="1993545" cy="1993545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проблема</a:t>
          </a:r>
          <a:endParaRPr lang="ru-RU" sz="2200" b="1" kern="1200" dirty="0">
            <a:solidFill>
              <a:schemeClr val="tx1"/>
            </a:solidFill>
          </a:endParaRPr>
        </a:p>
      </dsp:txBody>
      <dsp:txXfrm>
        <a:off x="660089" y="2754"/>
        <a:ext cx="1993545" cy="1993545"/>
      </dsp:txXfrm>
    </dsp:sp>
    <dsp:sp modelId="{7EA4BC9D-7C8A-4E2B-B40D-A8535610CDB0}">
      <dsp:nvSpPr>
        <dsp:cNvPr id="0" name=""/>
        <dsp:cNvSpPr/>
      </dsp:nvSpPr>
      <dsp:spPr>
        <a:xfrm>
          <a:off x="1078734" y="2158175"/>
          <a:ext cx="1156256" cy="1156256"/>
        </a:xfrm>
        <a:prstGeom prst="mathPlus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1078734" y="2158175"/>
        <a:ext cx="1156256" cy="1156256"/>
      </dsp:txXfrm>
    </dsp:sp>
    <dsp:sp modelId="{117A4247-C5E7-4368-BC89-AA9ECC5E5EFA}">
      <dsp:nvSpPr>
        <dsp:cNvPr id="0" name=""/>
        <dsp:cNvSpPr/>
      </dsp:nvSpPr>
      <dsp:spPr>
        <a:xfrm>
          <a:off x="660089" y="3476308"/>
          <a:ext cx="1993545" cy="1993545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диалог</a:t>
          </a:r>
          <a:endParaRPr lang="ru-RU" sz="2200" b="1" kern="1200" dirty="0">
            <a:solidFill>
              <a:schemeClr val="tx1"/>
            </a:solidFill>
          </a:endParaRPr>
        </a:p>
      </dsp:txBody>
      <dsp:txXfrm>
        <a:off x="660089" y="3476308"/>
        <a:ext cx="1993545" cy="1993545"/>
      </dsp:txXfrm>
    </dsp:sp>
    <dsp:sp modelId="{BA47F67B-9BED-4686-B2B8-C5FCBD4494C3}">
      <dsp:nvSpPr>
        <dsp:cNvPr id="0" name=""/>
        <dsp:cNvSpPr/>
      </dsp:nvSpPr>
      <dsp:spPr>
        <a:xfrm>
          <a:off x="2952667" y="2365504"/>
          <a:ext cx="633947" cy="7415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715053"/>
            <a:satOff val="-42098"/>
            <a:lumOff val="426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2952667" y="2365504"/>
        <a:ext cx="633947" cy="741599"/>
      </dsp:txXfrm>
    </dsp:sp>
    <dsp:sp modelId="{2155B961-34F5-404C-AD39-31751BAA36DA}">
      <dsp:nvSpPr>
        <dsp:cNvPr id="0" name=""/>
        <dsp:cNvSpPr/>
      </dsp:nvSpPr>
      <dsp:spPr>
        <a:xfrm>
          <a:off x="3849762" y="742758"/>
          <a:ext cx="3987091" cy="3987091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smtClean="0">
              <a:solidFill>
                <a:schemeClr val="tx1"/>
              </a:solidFill>
            </a:rPr>
            <a:t>решение</a:t>
          </a:r>
          <a:endParaRPr lang="ru-RU" sz="5200" kern="1200" dirty="0">
            <a:solidFill>
              <a:schemeClr val="tx1"/>
            </a:solidFill>
          </a:endParaRPr>
        </a:p>
      </dsp:txBody>
      <dsp:txXfrm>
        <a:off x="3849762" y="742758"/>
        <a:ext cx="3987091" cy="39870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A3292-D206-45D0-8D39-349E4F6E909B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0EBC7-D431-4BFB-8415-F5DAC6F13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3ACCF-18E1-4350-AF99-93598ADD0072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8EDA-039A-4C2E-935F-71BCC9720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3ACCF-18E1-4350-AF99-93598ADD0072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8EDA-039A-4C2E-935F-71BCC9720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3ACCF-18E1-4350-AF99-93598ADD0072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8EDA-039A-4C2E-935F-71BCC9720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3ACCF-18E1-4350-AF99-93598ADD0072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8EDA-039A-4C2E-935F-71BCC9720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3ACCF-18E1-4350-AF99-93598ADD0072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8EDA-039A-4C2E-935F-71BCC9720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3ACCF-18E1-4350-AF99-93598ADD0072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8EDA-039A-4C2E-935F-71BCC9720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3ACCF-18E1-4350-AF99-93598ADD0072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8EDA-039A-4C2E-935F-71BCC9720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3ACCF-18E1-4350-AF99-93598ADD0072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8EDA-039A-4C2E-935F-71BCC9720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3ACCF-18E1-4350-AF99-93598ADD0072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8EDA-039A-4C2E-935F-71BCC9720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3ACCF-18E1-4350-AF99-93598ADD0072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8EDA-039A-4C2E-935F-71BCC9720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3ACCF-18E1-4350-AF99-93598ADD0072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BC8EDA-039A-4C2E-935F-71BCC97205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23ACCF-18E1-4350-AF99-93598ADD0072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BC8EDA-039A-4C2E-935F-71BCC972051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836712"/>
            <a:ext cx="7851648" cy="2363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Технология проблемно-диалогического обучения в начальной школе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692696"/>
            <a:ext cx="707325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Методы обучения 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916832"/>
            <a:ext cx="8496944" cy="4247317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3600" b="1" u="sng" cap="all" dirty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Подводящий к теме диалог 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– </a:t>
            </a: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  <a:p>
            <a:pPr algn="ctr">
              <a:lnSpc>
                <a:spcPct val="150000"/>
              </a:lnSpc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система 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вопросов и заданий, </a:t>
            </a: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  <a:p>
            <a:pPr algn="ctr">
              <a:lnSpc>
                <a:spcPct val="150000"/>
              </a:lnSpc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обеспечивающих 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формулирование </a:t>
            </a: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  <a:p>
            <a:pPr algn="ctr">
              <a:lnSpc>
                <a:spcPct val="150000"/>
              </a:lnSpc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темы 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урока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учениками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692696"/>
            <a:ext cx="707325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Методы обучения 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556792"/>
            <a:ext cx="8496944" cy="5078313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3600" b="1" u="sng" cap="all" dirty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Репродуктивный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 – система таких приёмов, как слушание и осмысление, восприятие, наблюдение, систематизация фактов, решение типовых задач, анализ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692696"/>
            <a:ext cx="707325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Методы обучения 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556792"/>
            <a:ext cx="8496944" cy="2585323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3600" b="1" u="sng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Исследовательский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 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– система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заданий, имеющих высокий уровень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проблемности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692696"/>
            <a:ext cx="707325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Методы обучения 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556792"/>
            <a:ext cx="8496944" cy="4247317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3600" b="1" u="sng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Исследовательский</a:t>
            </a:r>
          </a:p>
          <a:p>
            <a:pPr algn="ctr">
              <a:lnSpc>
                <a:spcPct val="150000"/>
              </a:lnSpc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Ученик совершает логические операции самостоятельно, раскрывая сущность нового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692696"/>
            <a:ext cx="707325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Методы обучения 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556792"/>
            <a:ext cx="8496944" cy="5078313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3600" b="1" u="sng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Диалогическое изложение</a:t>
            </a:r>
            <a:r>
              <a:rPr lang="ru-RU" sz="3600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– диалог учителя с коллективом учащихся. Учитель сам ставит проблему, а решает её при помощи учащихся.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692696"/>
            <a:ext cx="707325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Методы обучения 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556792"/>
            <a:ext cx="8496944" cy="5078313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3600" b="1" u="sng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Диалогическое изложение</a:t>
            </a:r>
            <a:r>
              <a:rPr lang="ru-RU" sz="3600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– диалог учителя с коллективом учащихся. Учитель сам ставит проблему, а решает её при помощи учащихся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692696"/>
            <a:ext cx="707325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Методы обучения 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556792"/>
            <a:ext cx="8496944" cy="5078313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3600" b="1" u="sng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Метод эвристических заданий</a:t>
            </a:r>
            <a:r>
              <a:rPr lang="ru-RU" sz="3600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Открытие нового совершается самими учащимися под руководством учителя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692696"/>
            <a:ext cx="707325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Методы обучения 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556792"/>
            <a:ext cx="8496944" cy="4247317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3600" b="1" u="sng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Частично-поисковый</a:t>
            </a:r>
            <a:r>
              <a:rPr lang="ru-RU" sz="3600" b="1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– сочетание восприятия объяснений учителя учеником с его собственной поисковой деятельностью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692696"/>
            <a:ext cx="707325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Методы обучения 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556792"/>
            <a:ext cx="8496944" cy="4247317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3600" b="1" u="sng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Диалогическое изложение</a:t>
            </a:r>
            <a:r>
              <a:rPr lang="ru-RU" sz="3600" b="1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 учащиеся активно участвуют в выдвижении предположений и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доказательстве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гипотез 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692696"/>
            <a:ext cx="707325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Методы обучения 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556792"/>
            <a:ext cx="8496944" cy="4161460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3600" b="1" u="sng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Поисковый метод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 – собственная поисковая деятельность учащихся, требующая систематизации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знганий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 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8064896" cy="3600400"/>
          </a:xfrm>
        </p:spPr>
        <p:txBody>
          <a:bodyPr>
            <a:noAutofit/>
          </a:bodyPr>
          <a:lstStyle/>
          <a:p>
            <a:r>
              <a:rPr lang="ru-RU" sz="3200" dirty="0" smtClean="0"/>
              <a:t>«Сделайте вашего ребенка внимательным к явлениям природы. Ставьте доступные его пониманию вопросы и предоставьте ему решать их. Пусть он узнает не потому, что вы сказали, а что сам понял».</a:t>
            </a:r>
          </a:p>
          <a:p>
            <a:r>
              <a:rPr lang="ru-RU" sz="3200" dirty="0" smtClean="0"/>
              <a:t>Ж.Ж. Руссо</a:t>
            </a:r>
            <a:endParaRPr lang="ru-RU" sz="32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8064896" cy="3600400"/>
          </a:xfrm>
        </p:spPr>
        <p:txBody>
          <a:bodyPr>
            <a:noAutofit/>
          </a:bodyPr>
          <a:lstStyle/>
          <a:p>
            <a:r>
              <a:rPr lang="ru-RU" sz="3200" dirty="0" smtClean="0"/>
              <a:t>«Стремление к познанию появляется у</a:t>
            </a:r>
          </a:p>
          <a:p>
            <a:r>
              <a:rPr lang="ru-RU" sz="3200" dirty="0" smtClean="0"/>
              <a:t>человека только в том случае, если он</a:t>
            </a:r>
          </a:p>
          <a:p>
            <a:r>
              <a:rPr lang="ru-RU" sz="3200" dirty="0" smtClean="0"/>
              <a:t>сталкивается с какой-либо проблемой,</a:t>
            </a:r>
          </a:p>
          <a:p>
            <a:r>
              <a:rPr lang="ru-RU" sz="3200" dirty="0" smtClean="0"/>
              <a:t>которую не может решить известными ему</a:t>
            </a:r>
          </a:p>
          <a:p>
            <a:r>
              <a:rPr lang="ru-RU" sz="3200" dirty="0" smtClean="0"/>
              <a:t>способами. Решая проблему, он учится».</a:t>
            </a:r>
          </a:p>
          <a:p>
            <a:r>
              <a:rPr lang="ru-RU" sz="3200" dirty="0" smtClean="0"/>
              <a:t>Дж. </a:t>
            </a:r>
            <a:r>
              <a:rPr lang="ru-RU" sz="3200" dirty="0" err="1" smtClean="0"/>
              <a:t>Дьюи</a:t>
            </a:r>
            <a:endParaRPr lang="ru-RU" sz="32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692696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Проблемно-диалогическое обучение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536575" marR="0" lvl="0" indent="-536575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вносит свой вклад в формирование готовности к творческой деятельности;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536575" marR="0" lvl="0" indent="-536575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способствует развитию познавательной активности, осознанности знаний;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536575" marR="0" lvl="0" indent="-536575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предупреждает появление формализма, бездумности;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536575" marR="0" lvl="0" indent="-536575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обеспечивает более прочное усвоение знаний;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536575" marR="0" lvl="0" indent="-536575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делает учебную деятельность учащихся более привлекательной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06266" y="2348880"/>
            <a:ext cx="83803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Рисунок 5" descr="загруженное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3789040"/>
            <a:ext cx="2019300" cy="2085975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708920"/>
            <a:ext cx="2262617" cy="2376264"/>
          </a:xfrm>
          <a:prstGeom prst="rect">
            <a:avLst/>
          </a:prstGeom>
        </p:spPr>
      </p:pic>
      <p:sp>
        <p:nvSpPr>
          <p:cNvPr id="7" name="Выноска-облако 6"/>
          <p:cNvSpPr/>
          <p:nvPr/>
        </p:nvSpPr>
        <p:spPr>
          <a:xfrm>
            <a:off x="5868144" y="980728"/>
            <a:ext cx="2880320" cy="1584176"/>
          </a:xfrm>
          <a:prstGeom prst="cloudCallout">
            <a:avLst>
              <a:gd name="adj1" fmla="val -82719"/>
              <a:gd name="adj2" fmla="val 722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Самостоятельно мыслит</a:t>
            </a:r>
            <a:endParaRPr lang="ru-RU" dirty="0"/>
          </a:p>
        </p:txBody>
      </p:sp>
      <p:sp>
        <p:nvSpPr>
          <p:cNvPr id="8" name="Выноска-облако 7"/>
          <p:cNvSpPr/>
          <p:nvPr/>
        </p:nvSpPr>
        <p:spPr>
          <a:xfrm>
            <a:off x="395536" y="764704"/>
            <a:ext cx="2880320" cy="1584176"/>
          </a:xfrm>
          <a:prstGeom prst="cloudCallout">
            <a:avLst>
              <a:gd name="adj1" fmla="val 73236"/>
              <a:gd name="adj2" fmla="val 830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Самостоятельно добывает  знания</a:t>
            </a:r>
            <a:endParaRPr lang="ru-RU" dirty="0"/>
          </a:p>
        </p:txBody>
      </p:sp>
      <p:sp>
        <p:nvSpPr>
          <p:cNvPr id="9" name="Выноска-облако 8"/>
          <p:cNvSpPr/>
          <p:nvPr/>
        </p:nvSpPr>
        <p:spPr>
          <a:xfrm>
            <a:off x="5724128" y="5013176"/>
            <a:ext cx="3240360" cy="1584176"/>
          </a:xfrm>
          <a:prstGeom prst="cloudCallout">
            <a:avLst>
              <a:gd name="adj1" fmla="val -72004"/>
              <a:gd name="adj2" fmla="val -1009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Применяет знания на практике</a:t>
            </a:r>
            <a:endParaRPr lang="ru-RU" dirty="0"/>
          </a:p>
        </p:txBody>
      </p:sp>
      <p:sp>
        <p:nvSpPr>
          <p:cNvPr id="10" name="Выноска-облако 9"/>
          <p:cNvSpPr/>
          <p:nvPr/>
        </p:nvSpPr>
        <p:spPr>
          <a:xfrm>
            <a:off x="179512" y="5013176"/>
            <a:ext cx="3240360" cy="1584176"/>
          </a:xfrm>
          <a:prstGeom prst="cloudCallout">
            <a:avLst>
              <a:gd name="adj1" fmla="val 64506"/>
              <a:gd name="adj2" fmla="val -1016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ворчески развивается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ятно 1 7"/>
          <p:cNvSpPr/>
          <p:nvPr/>
        </p:nvSpPr>
        <p:spPr>
          <a:xfrm>
            <a:off x="611560" y="1700808"/>
            <a:ext cx="432048" cy="576064"/>
          </a:xfrm>
          <a:prstGeom prst="irregularSeal1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</p:txBody>
      </p:sp>
      <p:sp>
        <p:nvSpPr>
          <p:cNvPr id="9" name="Двойная волна 8"/>
          <p:cNvSpPr/>
          <p:nvPr/>
        </p:nvSpPr>
        <p:spPr>
          <a:xfrm>
            <a:off x="1259632" y="1340768"/>
            <a:ext cx="4824536" cy="1152128"/>
          </a:xfrm>
          <a:prstGeom prst="doubleWave">
            <a:avLst>
              <a:gd name="adj1" fmla="val 6250"/>
              <a:gd name="adj2" fmla="val 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Создать условия</a:t>
            </a:r>
            <a:endParaRPr lang="ru-RU" sz="3600" b="1" dirty="0"/>
          </a:p>
        </p:txBody>
      </p:sp>
      <p:sp>
        <p:nvSpPr>
          <p:cNvPr id="13" name="Пятно 1 12"/>
          <p:cNvSpPr/>
          <p:nvPr/>
        </p:nvSpPr>
        <p:spPr>
          <a:xfrm>
            <a:off x="611560" y="3068960"/>
            <a:ext cx="432048" cy="576064"/>
          </a:xfrm>
          <a:prstGeom prst="irregularSeal1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</p:txBody>
      </p:sp>
      <p:sp>
        <p:nvSpPr>
          <p:cNvPr id="14" name="Двойная волна 13"/>
          <p:cNvSpPr/>
          <p:nvPr/>
        </p:nvSpPr>
        <p:spPr>
          <a:xfrm>
            <a:off x="1259632" y="2780928"/>
            <a:ext cx="6120680" cy="1080120"/>
          </a:xfrm>
          <a:prstGeom prst="doubleWave">
            <a:avLst>
              <a:gd name="adj1" fmla="val 6250"/>
              <a:gd name="adj2" fmla="val 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Повысить активность</a:t>
            </a:r>
            <a:endParaRPr lang="ru-RU" sz="3600" b="1" dirty="0"/>
          </a:p>
        </p:txBody>
      </p:sp>
      <p:sp>
        <p:nvSpPr>
          <p:cNvPr id="15" name="Пятно 1 14"/>
          <p:cNvSpPr/>
          <p:nvPr/>
        </p:nvSpPr>
        <p:spPr>
          <a:xfrm>
            <a:off x="611560" y="4581128"/>
            <a:ext cx="432048" cy="576064"/>
          </a:xfrm>
          <a:prstGeom prst="irregularSeal1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</p:txBody>
      </p:sp>
      <p:sp>
        <p:nvSpPr>
          <p:cNvPr id="16" name="Двойная волна 15"/>
          <p:cNvSpPr/>
          <p:nvPr/>
        </p:nvSpPr>
        <p:spPr>
          <a:xfrm>
            <a:off x="1259632" y="4293096"/>
            <a:ext cx="7128792" cy="1080120"/>
          </a:xfrm>
          <a:prstGeom prst="doubleWave">
            <a:avLst>
              <a:gd name="adj1" fmla="val 6250"/>
              <a:gd name="adj2" fmla="val 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Применять индивидуальный подход в обучении</a:t>
            </a:r>
            <a:endParaRPr lang="ru-RU" sz="36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23528" y="908720"/>
          <a:ext cx="849694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3EA250-94EE-44D4-A8F1-AC34E06CCC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C03EA250-94EE-44D4-A8F1-AC34E06CCC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A4BC9D-7C8A-4E2B-B40D-A8535610CD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4">
                                            <p:graphicEl>
                                              <a:dgm id="{7EA4BC9D-7C8A-4E2B-B40D-A8535610CD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7A4247-C5E7-4368-BC89-AA9ECC5E5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117A4247-C5E7-4368-BC89-AA9ECC5E5E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47F67B-9BED-4686-B2B8-C5FCBD4494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BA47F67B-9BED-4686-B2B8-C5FCBD4494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55B961-34F5-404C-AD39-31751BAA36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2155B961-34F5-404C-AD39-31751BAA36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476672"/>
            <a:ext cx="764931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Методы постановки </a:t>
            </a:r>
          </a:p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учебной проблемы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132856"/>
            <a:ext cx="532859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Побуждающий </a:t>
            </a:r>
          </a:p>
          <a:p>
            <a:pPr algn="ctr"/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диалог</a:t>
            </a:r>
            <a:endParaRPr lang="ru-RU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79712" y="3717032"/>
            <a:ext cx="532859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Подводящий </a:t>
            </a:r>
          </a:p>
          <a:p>
            <a:pPr algn="ctr"/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диалог</a:t>
            </a:r>
            <a:endParaRPr lang="ru-RU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35288" y="5517232"/>
            <a:ext cx="640871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Сообщение темы с</a:t>
            </a:r>
          </a:p>
          <a:p>
            <a:pPr algn="ctr"/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мотивирующим приемом</a:t>
            </a:r>
            <a:endParaRPr lang="ru-RU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5616" y="908720"/>
            <a:ext cx="707325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Проблемная ситуация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844824"/>
            <a:ext cx="252652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Возникшая </a:t>
            </a:r>
          </a:p>
          <a:p>
            <a:pPr algn="ctr"/>
            <a:r>
              <a:rPr lang="ru-RU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«с удивлением»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24128" y="1916832"/>
            <a:ext cx="282724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Возникшая </a:t>
            </a:r>
          </a:p>
          <a:p>
            <a:pPr algn="ctr"/>
            <a:r>
              <a:rPr lang="ru-RU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«с затруднением»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26" name="AutoShape 2" descr="data:image/jpeg;base64,/9j/4AAQSkZJRgABAQAAAQABAAD/2wCEAAkGBxIQEBUUEhAUFBUQFRAUEBUVFBUUFBAUFBUWFxQUFBQYHCggGBolGxUVITEhJSksLi4uFx8zODMsNygtLisBCgoKDg0OGhAQGywkICQsLC0sLCwsLCwsLC8sLCwsLCwsLCwsLCwsLCwsLCwsLCwsLCwsLCwsLC4sLCwsLCwsLP/AABEIAL4BCgMBEQACEQEDEQH/xAAcAAEAAQUBAQAAAAAAAAAAAAAAAQIDBAUGBwj/xAA/EAACAQIEAwQGBwcDBQAAAAAAAQIDEQQFITESQVEGYXGBBxMiMpGhFFJyscHR8CMzQmKS4fEVgqJDU3Oy0v/EABsBAQACAwEBAAAAAAAAAAAAAAABBAIDBQYH/8QANhEAAgEDAgMECgEDBQEAAAAAAAECAwQRITEFEkETMlFxBiJhgZGhscHR4fAUUvEzNEJigkP/2gAMAwEAAhEDEQA/APcQAAAAAAAAAAAAAAAAAUVaiim5NJLVttJJdW+QBymZeknLKD4fpPrH0ownVWn88VwfMAx8J6UstnJJ1KtO+0qlGah5yimorvdkAdlQrxnFSjJSjJJxlFpxkns01o0AVtgGg7Qds8FgXw1637Syfq4RlVqJPZyjBPhXfKyANLT9K+WN+1OtBdZUKjX/AATfyAOpynPMNi48WHxFOqlvwSTcftR3j5oA2CAJAAAAAAAAAAAAAAAAAAAAAAAAAAAAAAAAAAIbAOZ7c9tcNlNFTrNynO6o0Y+/Va3+zFaXlyvz2APn3tB2mzXOZcTjP1V3wUqacaELPS99Jy75XfSxpqXFKnpOSRKTexoMV2fxy1nQqvw9v5RbNcL2hN4jJEuDRrIVqlN+9KLT1Wqt3NFoxPXPQp2pxFSdTBuo7cLq0Ve3DZ2qRXjdOy/m6nI4vC55Yyt5NdGvubabjn1j0ftNm9fA4SriJVHajC6XFvJu0V8WjkW9PiU6sYyqYWddenwNkuzS2PmfM85rYicpznK85OU3fWcnu5Pmz179hWLeCyrEV9adGpNfWSfD/VsaatenSWZySJSb2NrhskzLDTVWnTrU5w92dOXtrw4XfyNEb+2k8KaJ5Get+jj0uupUjhcytTqO0addrgjKW3DWjtCT+stNeRcWqyjE9jTAJAAAAAAAAAAAAAAAAAAAAAAAAAAAAAAAIuAaXtT2ko5fh6laq7qmrqK96ctoxXRt2RVqXdONVUd5Pp934InleMnk2RdkcRm2Ilj8wi3Kq06dN+5Sgvcik+i5d+urOdeX1WcnSt9usvwbIwSWZHpWD7OUKaV4KVvgc6nw9b1JNv4I2OfgZzy2ja3qoLwSXzRfhCMNIowzk5Ptj6PsPjYP2bTS9mSspx8JfxLuZap13BmLieTdg8uq5dn+HpVNG5VI35VITpzSa/WhbqSU6TaMFoz0X0+YtwyyEE/32JpKXfGMKk7f1Rh8CtZrMzKRzPoz9F6rRjicZF2lrTpvpylJc33PRc7m2vc4fLEhRPZMNlNCnFRjTjZKyur/AC2RRcuYzJr5RQmtaUV3pJFSrZ0qm+j8UZqTRxva/wBHNLFQdo3kk+FrSpH7L5+DNVFXNrLNN80fD9fcPlluW/Rp2qr0JPLcc26lBN4aq071qK0s77yj8beFzrVOJwhTjVafLs/GL9q8PaalBt4PT6dRSV000+hfpVYVY88HlewxaxuXDaQAAAAAAAAAAAAAAAAAAAAAAAAAAAUtkN4BqcdmTb4aWr2uvw/M8zxDjTlLsbTV+K+35LEKXWRyWPyV43H06dTWjg1GtWW8alef7qDd9eGK4n/5Ijh9nK3hKpUeZy08l1+PiROXM8LY7KKSVlololyRbykQUyqWNcqqQwWZ4gryukZcpalijRK8RkonLdosnjVxuDxMV7VCteTW7i4u/wCD8u820eJJQnGT6GLhqT20yhY+eDhNXp08Q6tVdYwpzsvOXCvMi24lGmpvOuNCZUzqKddJJLRLRLoV1ep9SeQvRxBvhdojlL0apYjXTMeUuKRuU0yDk+3PZ91lDEUEliMNJVKT2u1vFv6sl7L8U+RsioTi6c9pLD+3w3IemqNtg68lCFWF+CpGM1dPaSulJcmea5LrhdXmg8x6+D8/yb/VqI3mCxiqLTRrdc0eu4fxKleQzHR9V/N0Vp03AyjomAAAAAAAAAAAAAAAAAAAAAAAABS2RkGnx2LdWXBT25vr/Y8jxLiU7qp/TWz06vx/X1LMKaiuaRcw+HVNd/Nm+0tIW0cLV9WRKXMyinCNPia3nJyk+r0S+SS8jdUrJGKiYmLx9tI7/cU+2nVnyUllmeEty3QwVWrq3wp7X/I6lLg8Ws1pNv2aI1ur4GR/pD5VX5rQVeB0JL1G0/PIVZowcRRnTdpLwa2fgzy1/ZV7SWJ6p7NbfoswkpLQtXOd2jM8E3I7RgqTey1b2XNs2UlOpJQgstkPCWWZ9PLJyXtT4e5avzZ6y04BiKdeWvgvyVpVvApq5TJaxnfx0L0uC27Xqtp+Zh2sjHp4ucHaSfnuvM5F1Rr2WHLWPj+TbFqRsYV1JdU0RTvEw4leGhGMOFba/Ntv5sudrGosSMcNGPXoOm+OD2+X9jh3NrUtJ9vbvCXy/RtjJSWJG0wGLVSPRrdfij1fC+JQvKedpLdfdewr1IcjMs6hrAAAAAAAAAAAAAAAAAAAAAIYBq80xT/dw3e/nyPM8b4hLP8AS0O89/x/OhvpQ/5MjD0lTXe/ef65Gu1t4W1P2vcmUnJlFWuYVrpImMTXYzE2WnPY5NS4c3hGzGC7luDSXHPl82ey4bZK2pLPee/49xVqT5mZNTEyb00OiYEwqS6gF2a448MtU/k+ppuLeFxTdOa0ZMZOLyjS1aTi2ny+fefNbu2lbVXSl0+a6MvxkpLKKUisZG0wOHcFxc3/AMUe94Jw5W9JVJL15fJeBSq1OZ4Ls5S6ncNREcRJd4BOJpRrR/mW3f3GE6cakXGSynuM42NRTk4Ss9meA4hbStK7h06eX62LsJKSM2nWNVG7aJcTLpVrnWo3SksM1uJjVU6clKO3L8Uzn14zsq6r0Nv5lPzM1iawzd4WupxTX+HzR7ayu4XVJVIf4fgVJRcXhl4tmIAAAAAAAAAAAAAAAAAAAMfG4j1cG/h4lDiN5G1oOo9+i8X0M4R5ng1OEj/HLeW35nk7GnjNxU1lL+Z95Yn4IVa5Ne8YUTEqTOXVrZ1NqWCzhaXrKndH9I6nArftbpSltFZ9/T8mqrLETdVo2Sitke6KhRGkAXY0wC9GmAYOcUNFLyf4HlfSW1zGFddNH9v57SxQl0MHBUeOaXLd+COBwu2VxdRg9t35I31JYjk30oH0hFAszpEgsypAFMYWdwDFzbD3XEvH8zhcft1Ut+0W8fo9GbqMsSwYtGV0jwmNcFsvRqG6NZx0RGC/ComrPmdCFeNSDhPZmHLjUnL6/q52e0tPPkzdwi7dncunLuy0/DIqw5lk3yZ7xFMkAAAAAAAAAAAAAAAAAEMA02YVPWVOHlHf8TxXGKzurtUV3Yb/AH/HxLdKPLHPiWq1UqXNxjRExRhzkcmdTLNqRRKVkzGEtcAzsnoWi31Z7T0cp4p1J+LS+C/ZVrvVI2KpnpDQW8XiaVGPFVqQpx6zkoryvuEskOSWrMXC9oMHUlwwxVJyey40r+F9yeVmEasJbSXxNxFEGwsZjC9KXcr/AA1Odxen2lnUXgs/DUzpvEkYGR0/ak+iS+P+DgejNLNSpU8El8TfcPZG3aPYFUw8wxtGhHiq1YU1yc5KN/C+4SyQ5JbswcLnuEqy4aeJpSk9o8aTfgnuS4tGEasJaJr4mwlTINhbq0bxa8TTc0+1ozh4pomLw0aGjo2vM+XyeiOgXDSSSpWNkZ4IE3cynLmCN9lmI44K+8dH+DPf8GvP6m2Tk9Y6P7fIpVY8sjNOuawAAAAAAAAAAAAAAAAWsRV4Yt9Fcr3VdUKMqj6ImKy8Ghouybe8j59Qm1CVSW8i81sizOVynVnlmSKLGgktVtvGyMo7kG+yiH7PzZ730d/2f/p/YqV+8U57mMcJh51ZK/AvZjtxzk7QjfldtHeSy8FapUUIuT6HmucQhWwzxUqkqtZKDnaWkFKSThGm3anBXe29uZZiuXQ49WXa65OXWMhLSSsubbUl5ozymaOzktTvvR72inGqsLVk5Rnf1Dk7uEknL1d3vFxTa6WtzRoqwxqjo2dw5epL3HoOKXsS+zL7mc+9SdtUT/tl9GdKO6MHI9peK+44Pox/pVPNfQ33G6I7S5usHhp1bcUlaNOP1pydorw5vuTPUxWXgp1aipwcmeZ55ShOh9KdSdar+z9bLiTtx6cPC/3cU9El057lqK5dDjVG6rzk5tYuEtGrd7alG/eZ5TNPJKOqPQ/R52gnKf0WtJy0boSk7y9n3qcm99NU97KXcV6sMao6lncOfqSZ3zgaGX1uctNWn8V8D5TNJNrwZ0UVmokgAi5IM/Jq1qnDykvmtvxPQ+jtz2dz2b2kvmtfpk0V45jk3yPdFQkAAAAAAAAAAAAAAAA1ucztBL6zXy1/I876SVuS2UF/yfyWv1wbqCzI1DlpY8dKpiKSLWCkrsyIIBTPl4koG7yZ+w10k/uR7n0anm1cfCT+aRUrr1jQ+k2nKWDhb+GvTcu9OFSKX9Tj52PTUu8c69TdJnjnaKM3TkoX4pU7Qtpe268TfU2OZbNKS5tjlOzOGqxrNyjKMbS47q13y33Zpgnk6N3ODhpueodmYv6XhUve9ZR8dHxS/wCKkbqncOdaf6ywezY2Vqcvsy+ascbiUlG0qt/2v5rB34LMkjByN+8vBnC9F5+rUj5P6m+46M5/0pxf0ai1sq/tedKol87HsKXeOTfJ9l7zx7tNGcqc1TveUIcNnulul37/ABN1T2FC0cVJc2xzXZfDVY1JOUZRhwtNNNXldWsupppp5L93ODisbnrHY+k/p2G3vxfG1OfE33WNtXulGyT7Ve89hk7K/QpTlyxbfQ7a3OVktV5/cfKM7nRJMSSCQQwCaVThkn0aZvt6rpVI1F0eSGsrB1kHofU4vKyjnFRIAAAAAAAAAAAAAAANLnk/aiuiv8X/AGPGek9XNaEPBN/F/otW60bNbc8vksAgAAiSJBs8lqWk49VfzR6j0Zr8tWdJvdZXu/yV7haJmbmmAhiKM6U/dqRadtGujT5NOzXgezT6lOUVJYZ49nuQ1sM2q9Piiv8AqpPgn/OpfwPrF/MtRqJnGrW9Sm8o1FOjBySgnOX8KT9Y790Y3bM/VRXSnLRL4I9J7B9lp0pfScRHhnZqlTe9O+kpz6Sa0S5K/XSvUnnRHWtLXs/WludXm9S1O31nby5nnPSKvyWnJ1k8fDVnToLM8mDlNThqW+sree6PP+j9x2d3yPaSx790bqyzHyM7O8shiqE6U9FNKzW8JJ3jJd6aTPfxeHlFCcFOLi+p45nWS1cLJwxFPRP2aiv6uXfGfK/1Xqu/ctRmpHFq29Sk/uYWFw8JS9iLnK/spXqSb6RjG/8AgnKRrjGctl8j0zsL2ZnQbxFdWqzjw04b+pg9ZXa/idlotlG13dlepPm0R1bW37Ncz3+h1OY1eGnLv0XmcjjFfsbSb6tYXv0L9NZkjnWfNy+ACGAQyQUMlA6rL53pQf8AKvlofTOHVHUtacn/AGo581iTMkumIAAAAAAAAAAAAAIYBoM4f7XwUV+P4ngfSN5vMf8AVFyh3TBOCbibgEoAAFdCpwSUlyLNpcSt60asej/yRKPMsHSUpqSTWzPp1CrGrTjOOzWTntYeCWjaQUU6EY+7GMb72SV/gAXCAaHMq/HPTaOi/Fnz3jd7/U3GI92Oi+7LtKGImLGVndbrVHKpzcJKUd1qbWs6HR4aspxT6/Jn06zuo3NGNWPX5PqjnyjyvBccU9y0YlNOjGPuxivBJfcAVgGlzfEcUuFbR38Tw/pDfdrVVGO0d/P9FuhDCya484byGwCLkgpbJBSyUQdLksr0Y+a+bPoXA5N2UM+36spVe+zPOsawAAAAAAAAAAAAAQwDns5/evwieB9Iv96/JFyh3DDRwjcACSAEALgGbgcc6ej1i/l4Hc4VxeVp6k9YfTyNNSkparc21LGQltJHsLfilrXXqzXkytKnJdC9cvcyxlMwNdmWNsuGPmzzHGuMKMexovV7ssUqWuWag8a2WgQDJwWLdN9U91+KOrwzik7KemsXuvuvaa6lNSRuKOMhLZ+TPa23FbauvVlr4MqSpyRf4la5f544zlYMMGsx2ZW0h8fyPL8T49y5p2+/j+CxCj1ZqJM8g3l5ZZIbIJKWycApZIKWySCGyUDpsjX7CP8Au+9n0DgaxZQ9/wBWUqvfZsDrmsAAAAAAAAAAAAABgGgz6NqifWP3N/2PEektPFzGXjH6N/ot2/dNcmecN5JAJAJGCBYyUAVxhc2wo5ZGSppI2uNOGvUasq+kStZOxLv6yXLF4QUEWmym23qzIWJUGyA4kumxkgx5cAqhNLkb6dWMHnBDWSueLk1a+hZq8Srzjy5wjFU0iw2c/czKWwCkkkhgENkkFDYBDMkDrMpjajDwv8dT6NwqHLZ017M/Eo1O8zMOgYAAAAAAAAAAAAAAAGn7QU9Iy6Np+f8Ag8x6S0c04VPBtfH/AAb7d64NLc8aWyYkMFZAFzLJBVc2RkCuEzbCpqYtEysKkYt5CKTXhEi5lggmzM1CROQiMMgmxLgmTkplAwdIZKHAx7Nk5I4WR2TGShshpIFDZiSQ2CClskFLZJBG7t12M4xbeEDtqEOGKXRJfBH0+lBU4KC6JI57eXkuGwAAAAAAAAAAAAAAAGJmlHjpSXO114rU5/FKHb2s4rfGV5rUzpyxJM5W583wXiuLIaJKuIjAJUjJRIHEjLAHESCVMlNgE4BVGSRsUoxIYdYxlcN7DBT6w1uq2Tgn1pKqsjA9aT2zGB60ntWMB1EZ9qmhgsyZpk8skobMAUtkgi5IKGzIGbk1HjrR6R9qXgtvnY6vB7ftrqOdlq/d+zVVliJ1yPflMkAAAAAAAAAAAAAAAAhgHJZlQ9XUa5PWPg/1Y+c8Utf6e4lFbbryf42LtOWYmOmc02E8QAuTkEkEi4AuMglMlJsgm5GESQ2ALkAXABny6EZKWzHAI4gCGycApbJBS2TgEXJwClskg6Ts1hrQc3vPb7K/uey4Ba8lF1XvL6L9lWtLLwbo9CaQAAAAAAAAAAAAAAAAADV57hOOHEl7UNfFc0cPjlj29HtIr1o/NdUbaU8PBzVzwzRbCZBJNyCCbjBJNwCUZKPVgORDfgCLkAorV4wV5SjFdZNRXzM40py7qb8kRlIsQzOhJ2Vek30VSDf3m12ldLLhL4MjnXiZNzRhmWRxEp4ID/XcS49USUtmIKWycAi5IKWyQQ2AXsDhnVqKK57voubLllayuaypr3+xeJhOXKsna0aaikkrJKy8j6JTgoRUV0KLeS4ZgAAAAAAAAAAAAAAAAAAhoMHK5zgfVTuvclt3PoeE4xw921Tnj3ZfJ+BcpT5lg11zjG0m5AJuAVX6/AySxqwHIhvJAuY4JPM/SH6QalCpLDYRqMoaVqrV3F/Vpp6XWl2er4RwWEoKtX1zsvyVqlV5wjynGY2pWlxVak5yfOUnJ/M9TCEYLEVjyK+cli5nkG6yLtXi8HJOlWlwq16cm5U5Lo4vbysypc2VC5jipFefX4mUZuL0PceyPaWGY4f1kVwzi+GtDfgl3Pmnujw3E+HytKvLunqn7C3TnzrJu+I560Ngeu368DLGSChsxwMlLYJIbJBBko5eEQzrciy/1ULy9+dr/wAq5I9zwmw/pqWZd57/AIKdSfMzanXNYAAAAAAAAAAAAAAAAAAAABZxNCNSLjJXTNNxQhWpunNaMlNp5RyGYYSVGdnqt4vqvzPAX1jO1qcstuj8S5CakjGTKWDYVXt4/cZd0gXMCRcjACZKQPnzt9lNTDY+txp8NWc6tOT2nGbctH3NteR9F4ZcRr20HHokn7MFCaxI5wvGIAJSAPYPQ5lVSlQq1ppxWIdP1ael40+L2/BuVl4M8j6R3EJ1I0o6uOc+/GhZoJ4bPQmzzRYI4iQS5X/W/iZr1vMxLbZGME5IbJwMnQ5BlO1Sa+xF/wDsz1HB+FtYr1l5L7v7FapU6I6JHpzQSAAAAAAAAAAAAAAAAAAAAAAQAWMXhY1YuMldfNPqivc21O4g4TWhMZNao5PMcBOg9VeL2l17n0Z4i/4fUtHrrHo/5sW4VFIwuI5uDYOIjBJNyALkogwM3y2jiqfq8RSVSO6vvF9YyWsX4Fm3uatCXPSlh/zcxlFS0ZwWY+imk3ehipQWvs1IKdu7iTX3HoKXpFJLFSGfamaXQ8GYEPRPUv7WMpJd0Jt/B2N79IqfSm/ijHsH4nR5H6OMHh5KVRyxElZpTVqaf2Fv5to59zx24qx5YJRXz/nkbFRijtE9LJWS2XctkuhwnrqzcibmOCSGycEENgglO+nw6m2K5tBk6HJsjs1OqttYx6d8vyPTcN4PytVa68l93+CvUq9EdEkelNBIAAAAAAAAAAAAAAAAAAAAAAAAAAKKtNSTUkmnunszCcIzjyyWUE8bHO5jkDV5UtV9R7+TPMX3Amsyt/h+CxCt/caKcXF2kmmuT0Z5ydOUJcslhlhPJSmYYGRcgZFySCABp0JAuARcgkNkkEXGAZOCwFSs7Qjpzk9IrzLtrY1bh4gvf0MZTUdzqcryaFHX3p9Xy+yuR62x4VStvWesvH8FadRyNokdU1kgAAAAAAAAAAAAAAAAAAAAAAAAAAAAAAGNi8FCqvbin0fNeD3K1xaUq6xUjklSa2NHjOzT3pz/ANsv/pHBuPR970Ze5/k3qt4mpxGWVob034r2l8jjVuGXNLvQfu1+hsVSLMNuxScGtGZrUXIwCLk8rA4iMArpUpT92Ll4Jv7jZCjUm8RTfkQ5Jbmxw2QV57pQX8z1+COpQ4Jc1O8lHzMHVijdYLs7ThrP2336R+H5nctuB0Kes/Wft2+BplVb2NxCCSslZLZI7EYqKwtEaioyAAAAAAAAAAAAAAAAAAAAAAAAAAAAAAAAAAAIsALAFFSlGXvRT8UmYSpwl3kmTlmPLLKL3ow/pRXdhbS3px+BPMyn/SaH/Zh8DFcOtV/818Bzy8S7TwNKO1KC/wBqNsbShHuwS9yI5n4mRFG9JLYgkkAAAAAAAAAAAAAAAAAAAA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 descr="400_F_45889680_YV0Ye27qO88R0zQlnpVz52ygmV7hau1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5589240"/>
            <a:ext cx="864096" cy="870626"/>
          </a:xfrm>
          <a:prstGeom prst="rect">
            <a:avLst/>
          </a:prstGeom>
        </p:spPr>
      </p:pic>
      <p:pic>
        <p:nvPicPr>
          <p:cNvPr id="11" name="Рисунок 10" descr="загруженно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429000"/>
            <a:ext cx="907301" cy="64807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27584" y="2708920"/>
            <a:ext cx="31683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/>
              <a:t>Противоречивые </a:t>
            </a:r>
          </a:p>
          <a:p>
            <a:pPr marL="354013">
              <a:lnSpc>
                <a:spcPct val="150000"/>
              </a:lnSpc>
            </a:pPr>
            <a:r>
              <a:rPr lang="ru-RU" sz="2400" dirty="0" smtClean="0"/>
              <a:t>факты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/>
              <a:t> Разные мнения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/>
              <a:t> Научные факты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148064" y="2780928"/>
            <a:ext cx="37444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/>
              <a:t> Невыполнимое </a:t>
            </a:r>
          </a:p>
          <a:p>
            <a:pPr marL="354013" indent="92075">
              <a:lnSpc>
                <a:spcPct val="150000"/>
              </a:lnSpc>
            </a:pPr>
            <a:r>
              <a:rPr lang="ru-RU" sz="2400" dirty="0" smtClean="0"/>
              <a:t>задание</a:t>
            </a:r>
          </a:p>
          <a:p>
            <a:pPr marL="354013" indent="-354013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/>
              <a:t> Задание, не сходное с </a:t>
            </a:r>
          </a:p>
          <a:p>
            <a:pPr marL="354013" indent="92075">
              <a:lnSpc>
                <a:spcPct val="150000"/>
              </a:lnSpc>
            </a:pPr>
            <a:r>
              <a:rPr lang="ru-RU" sz="2400" dirty="0" smtClean="0"/>
              <a:t>предыдущим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/>
              <a:t>  Задание не выполнено</a:t>
            </a:r>
            <a:endParaRPr lang="ru-RU" sz="2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4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00"/>
                            </p:stCondLst>
                            <p:childTnLst>
                              <p:par>
                                <p:cTn id="5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8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 build="p"/>
      <p:bldP spid="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764704"/>
            <a:ext cx="707325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Универсальные учебные действия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395536" y="2636912"/>
            <a:ext cx="3528392" cy="1800200"/>
          </a:xfrm>
          <a:prstGeom prst="cloudCallout">
            <a:avLst>
              <a:gd name="adj1" fmla="val 48707"/>
              <a:gd name="adj2" fmla="val -679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Регулятивные</a:t>
            </a:r>
            <a:endParaRPr lang="ru-RU" b="1" dirty="0"/>
          </a:p>
        </p:txBody>
      </p:sp>
      <p:sp>
        <p:nvSpPr>
          <p:cNvPr id="6" name="Выноска-облако 5"/>
          <p:cNvSpPr/>
          <p:nvPr/>
        </p:nvSpPr>
        <p:spPr>
          <a:xfrm>
            <a:off x="5220072" y="2780928"/>
            <a:ext cx="3672408" cy="1872208"/>
          </a:xfrm>
          <a:prstGeom prst="cloudCallout">
            <a:avLst>
              <a:gd name="adj1" fmla="val -47288"/>
              <a:gd name="adj2" fmla="val -72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Коммуникативные</a:t>
            </a:r>
            <a:endParaRPr lang="ru-RU" b="1" dirty="0"/>
          </a:p>
        </p:txBody>
      </p:sp>
      <p:sp>
        <p:nvSpPr>
          <p:cNvPr id="7" name="Выноска-облако 6"/>
          <p:cNvSpPr/>
          <p:nvPr/>
        </p:nvSpPr>
        <p:spPr>
          <a:xfrm>
            <a:off x="2771800" y="4725144"/>
            <a:ext cx="3528392" cy="1800200"/>
          </a:xfrm>
          <a:prstGeom prst="cloudCallout">
            <a:avLst>
              <a:gd name="adj1" fmla="val 4003"/>
              <a:gd name="adj2" fmla="val -1879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Познавательные</a:t>
            </a:r>
            <a:endParaRPr lang="ru-RU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42404450BVuwY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2852936"/>
            <a:ext cx="3955124" cy="3572799"/>
          </a:xfrm>
          <a:prstGeom prst="rect">
            <a:avLst/>
          </a:prstGeom>
        </p:spPr>
      </p:pic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501008"/>
            <a:ext cx="4320480" cy="2592288"/>
          </a:xfrm>
          <a:prstGeom prst="rect">
            <a:avLst/>
          </a:prstGeom>
        </p:spPr>
      </p:pic>
      <p:sp>
        <p:nvSpPr>
          <p:cNvPr id="6" name="Выноска-облако 5"/>
          <p:cNvSpPr/>
          <p:nvPr/>
        </p:nvSpPr>
        <p:spPr>
          <a:xfrm>
            <a:off x="1331640" y="980728"/>
            <a:ext cx="5040560" cy="2448272"/>
          </a:xfrm>
          <a:prstGeom prst="cloudCallout">
            <a:avLst>
              <a:gd name="adj1" fmla="val 50666"/>
              <a:gd name="adj2" fmla="val 7580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Проблемный диалог</a:t>
            </a:r>
            <a:endParaRPr lang="ru-RU" sz="36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</TotalTime>
  <Words>325</Words>
  <Application>Microsoft Office PowerPoint</Application>
  <PresentationFormat>Экран (4:3)</PresentationFormat>
  <Paragraphs>79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Технология проблемно-диалогического обучения в начальной школе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МБ ОУ СОШ №1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проблемно-диалогического обучения в начальной школе</dc:title>
  <dc:creator>Администратор</dc:creator>
  <cp:lastModifiedBy>Администратор</cp:lastModifiedBy>
  <cp:revision>23</cp:revision>
  <dcterms:created xsi:type="dcterms:W3CDTF">2013-11-14T07:17:04Z</dcterms:created>
  <dcterms:modified xsi:type="dcterms:W3CDTF">2013-11-19T00:45:56Z</dcterms:modified>
</cp:coreProperties>
</file>